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303" r:id="rId3"/>
    <p:sldId id="257" r:id="rId4"/>
    <p:sldId id="312" r:id="rId5"/>
    <p:sldId id="311" r:id="rId6"/>
    <p:sldId id="310" r:id="rId7"/>
    <p:sldId id="313" r:id="rId8"/>
    <p:sldId id="316" r:id="rId9"/>
    <p:sldId id="315" r:id="rId10"/>
    <p:sldId id="276" r:id="rId11"/>
    <p:sldId id="307" r:id="rId12"/>
    <p:sldId id="308" r:id="rId13"/>
    <p:sldId id="309" r:id="rId14"/>
    <p:sldId id="269" r:id="rId15"/>
  </p:sldIdLst>
  <p:sldSz cx="9144000" cy="5143500" type="screen16x9"/>
  <p:notesSz cx="6858000" cy="9144000"/>
  <p:embeddedFontLst>
    <p:embeddedFont>
      <p:font typeface="Advent Pro Light" panose="020B0604020202020204" charset="0"/>
      <p:regular r:id="rId17"/>
      <p:bold r:id="rId18"/>
    </p:embeddedFont>
    <p:embeddedFont>
      <p:font typeface="Anton" panose="020B0604020202020204" charset="0"/>
      <p:regular r:id="rId19"/>
    </p:embeddedFont>
    <p:embeddedFont>
      <p:font typeface="Calibri" panose="020F0502020204030204" pitchFamily="34" charset="0"/>
      <p:regular r:id="rId20"/>
      <p:bold r:id="rId21"/>
      <p:italic r:id="rId22"/>
      <p:boldItalic r:id="rId23"/>
    </p:embeddedFont>
    <p:embeddedFont>
      <p:font typeface="Fira Sans Condensed" panose="020B0604020202020204" charset="0"/>
      <p:regular r:id="rId24"/>
      <p:bold r:id="rId25"/>
      <p:italic r:id="rId26"/>
      <p:boldItalic r:id="rId27"/>
    </p:embeddedFont>
    <p:embeddedFont>
      <p:font typeface="Fira Sans Condensed Light" panose="020B0604020202020204" charset="0"/>
      <p:regular r:id="rId28"/>
      <p:bold r:id="rId29"/>
      <p:italic r:id="rId30"/>
      <p:boldItalic r:id="rId31"/>
    </p:embeddedFont>
    <p:embeddedFont>
      <p:font typeface="Josefin Slab" panose="020B0604020202020204" charset="0"/>
      <p:regular r:id="rId32"/>
      <p:bold r:id="rId33"/>
      <p:italic r:id="rId34"/>
      <p:boldItalic r:id="rId35"/>
    </p:embeddedFont>
    <p:embeddedFont>
      <p:font typeface="Rajdhani" panose="020B0604020202020204" charset="0"/>
      <p:regular r:id="rId36"/>
      <p:bold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7751DE-3FA8-469B-9474-F1C8426696D3}">
  <a:tblStyle styleId="{D47751DE-3FA8-469B-9474-F1C8426696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13" d="100"/>
          <a:sy n="113" d="100"/>
        </p:scale>
        <p:origin x="61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0" Type="http://schemas.openxmlformats.org/officeDocument/2006/relationships/font" Target="fonts/font4.fntdata"/><Relationship Id="rId4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9"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https://www.marwadieducation.edu.in/AppFiles/MailSignature/sign-logo.jp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68024" y="1263187"/>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HEALTH CARE  </a:t>
            </a:r>
            <a:br>
              <a:rPr lang="en" dirty="0">
                <a:latin typeface="Rajdhani"/>
                <a:ea typeface="Rajdhani"/>
                <a:cs typeface="Rajdhani"/>
                <a:sym typeface="Rajdhani"/>
              </a:rPr>
            </a:br>
            <a:r>
              <a:rPr lang="en" dirty="0">
                <a:latin typeface="Rajdhani"/>
                <a:ea typeface="Rajdhani"/>
                <a:cs typeface="Rajdhani"/>
                <a:sym typeface="Rajdhani"/>
              </a:rPr>
              <a:t>WEB App.</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610350" y="3853687"/>
            <a:ext cx="3384900" cy="877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Fira Sans Condensed Light"/>
                <a:ea typeface="Fira Sans Condensed Light"/>
                <a:cs typeface="Fira Sans Condensed Light"/>
                <a:sym typeface="Fira Sans Condensed Light"/>
              </a:rPr>
              <a:t>A </a:t>
            </a:r>
            <a:r>
              <a:rPr lang="en-IN" b="1" dirty="0">
                <a:latin typeface="Fira Sans Condensed Light"/>
                <a:ea typeface="Fira Sans Condensed Light"/>
                <a:cs typeface="Fira Sans Condensed Light"/>
                <a:sym typeface="Fira Sans Condensed Light"/>
              </a:rPr>
              <a:t>Machine Learning </a:t>
            </a:r>
          </a:p>
          <a:p>
            <a:pPr marL="0" lvl="0" indent="0" algn="l" rtl="0">
              <a:spcBef>
                <a:spcPts val="0"/>
              </a:spcBef>
              <a:spcAft>
                <a:spcPts val="0"/>
              </a:spcAft>
              <a:buNone/>
            </a:pPr>
            <a:r>
              <a:rPr lang="en-IN" dirty="0">
                <a:latin typeface="Fira Sans Condensed Light"/>
                <a:ea typeface="Fira Sans Condensed Light"/>
                <a:cs typeface="Fira Sans Condensed Light"/>
                <a:sym typeface="Fira Sans Condensed Light"/>
              </a:rPr>
              <a:t>Based Health care facility Web Application</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3995250" y="411985"/>
            <a:ext cx="4197350" cy="4319530"/>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A965215D-FFD2-D21E-1E18-4D797DFD978E}"/>
              </a:ext>
            </a:extLst>
          </p:cNvPr>
          <p:cNvPicPr>
            <a:picLocks noChangeAspect="1"/>
          </p:cNvPicPr>
          <p:nvPr/>
        </p:nvPicPr>
        <p:blipFill>
          <a:blip r:embed="rId5"/>
          <a:stretch>
            <a:fillRect/>
          </a:stretch>
        </p:blipFill>
        <p:spPr>
          <a:xfrm>
            <a:off x="4772024" y="752910"/>
            <a:ext cx="3313779" cy="336297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chemeClr val="accent2"/>
                                      </p:to>
                                    </p:animClr>
                                    <p:set>
                                      <p:cBhvr>
                                        <p:cTn id="7"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DESKTOP</a:t>
            </a:r>
            <a:endParaRPr dirty="0"/>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42775" y="2091500"/>
            <a:ext cx="3227100" cy="1403400"/>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IN" sz="1600" dirty="0"/>
              <a:t>User Interface demo of your design that will be visible to user </a:t>
            </a:r>
            <a:endParaRPr sz="1600" dirty="0"/>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Picture 2" descr="Graphical user interface, website&#10;&#10;Description automatically generated">
            <a:extLst>
              <a:ext uri="{FF2B5EF4-FFF2-40B4-BE49-F238E27FC236}">
                <a16:creationId xmlns:a16="http://schemas.microsoft.com/office/drawing/2014/main" id="{80C2F6F8-9571-CB5F-DBBA-6F6A5BD83362}"/>
              </a:ext>
            </a:extLst>
          </p:cNvPr>
          <p:cNvPicPr>
            <a:picLocks noChangeAspect="1"/>
          </p:cNvPicPr>
          <p:nvPr/>
        </p:nvPicPr>
        <p:blipFill>
          <a:blip r:embed="rId4"/>
          <a:stretch>
            <a:fillRect/>
          </a:stretch>
        </p:blipFill>
        <p:spPr>
          <a:xfrm>
            <a:off x="777771" y="1820309"/>
            <a:ext cx="3293433" cy="1977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D5FA0-3CD9-5845-6956-9E2EA67A0EF0}"/>
              </a:ext>
            </a:extLst>
          </p:cNvPr>
          <p:cNvSpPr txBox="1"/>
          <p:nvPr/>
        </p:nvSpPr>
        <p:spPr>
          <a:xfrm>
            <a:off x="6400799" y="4470400"/>
            <a:ext cx="3989493" cy="400110"/>
          </a:xfrm>
          <a:prstGeom prst="rect">
            <a:avLst/>
          </a:prstGeom>
          <a:noFill/>
        </p:spPr>
        <p:txBody>
          <a:bodyPr wrap="square" rtlCol="0">
            <a:spAutoFit/>
          </a:bodyPr>
          <a:lstStyle/>
          <a:p>
            <a:r>
              <a:rPr lang="en-IN" sz="2000" dirty="0">
                <a:solidFill>
                  <a:schemeClr val="tx2"/>
                </a:solidFill>
              </a:rPr>
              <a:t>Live code …. </a:t>
            </a:r>
          </a:p>
        </p:txBody>
      </p:sp>
    </p:spTree>
    <p:extLst>
      <p:ext uri="{BB962C8B-B14F-4D97-AF65-F5344CB8AC3E}">
        <p14:creationId xmlns:p14="http://schemas.microsoft.com/office/powerpoint/2010/main" val="353380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2F86F3-832F-069C-4BA8-3FDE11D6DC7B}"/>
              </a:ext>
            </a:extLst>
          </p:cNvPr>
          <p:cNvSpPr>
            <a:spLocks noGrp="1"/>
          </p:cNvSpPr>
          <p:nvPr>
            <p:ph type="body" idx="1"/>
          </p:nvPr>
        </p:nvSpPr>
        <p:spPr>
          <a:xfrm>
            <a:off x="720000" y="1152475"/>
            <a:ext cx="7704000" cy="3741814"/>
          </a:xfrm>
        </p:spPr>
        <p:txBody>
          <a:bodyPr/>
          <a:lstStyle/>
          <a:p>
            <a:r>
              <a:rPr lang="en-IN" dirty="0"/>
              <a:t>M. Raihan, </a:t>
            </a:r>
            <a:r>
              <a:rPr lang="en-IN" dirty="0" err="1"/>
              <a:t>Saikat</a:t>
            </a:r>
            <a:r>
              <a:rPr lang="en-IN" dirty="0"/>
              <a:t> Mondal, Arun More, Md. Omar </a:t>
            </a:r>
            <a:r>
              <a:rPr lang="en-IN" dirty="0" err="1"/>
              <a:t>Faruqe</a:t>
            </a:r>
            <a:r>
              <a:rPr lang="en-IN" dirty="0"/>
              <a:t> </a:t>
            </a:r>
            <a:r>
              <a:rPr lang="en-IN" dirty="0" err="1"/>
              <a:t>Sagor</a:t>
            </a:r>
            <a:r>
              <a:rPr lang="en-IN" dirty="0"/>
              <a:t>, Gopal </a:t>
            </a:r>
            <a:r>
              <a:rPr lang="en-IN" dirty="0" err="1"/>
              <a:t>Sikder</a:t>
            </a:r>
            <a:r>
              <a:rPr lang="en-IN" dirty="0"/>
              <a:t>, Mahbub Arab Majumder, Mohammad Abdullah Al </a:t>
            </a:r>
            <a:r>
              <a:rPr lang="en-IN" dirty="0" err="1"/>
              <a:t>Manjur</a:t>
            </a:r>
            <a:r>
              <a:rPr lang="en-IN" dirty="0"/>
              <a:t> and Kushal Ghosh “Smartphone Based Ischemic Heart Disease (Heart Attack) Risk Prediction using Clinical Data and Data Mining Approaches, a Prototype Design”, September 2014. </a:t>
            </a:r>
          </a:p>
          <a:p>
            <a:r>
              <a:rPr lang="en-IN" dirty="0"/>
              <a:t> </a:t>
            </a:r>
            <a:r>
              <a:rPr lang="en-IN" dirty="0" err="1"/>
              <a:t>Marjia</a:t>
            </a:r>
            <a:r>
              <a:rPr lang="en-IN" dirty="0"/>
              <a:t> Sultana, Afrin Haider and Mohammad </a:t>
            </a:r>
            <a:r>
              <a:rPr lang="en-IN" dirty="0" err="1"/>
              <a:t>Shorif</a:t>
            </a:r>
            <a:r>
              <a:rPr lang="en-IN" dirty="0"/>
              <a:t> Uddin “Analysis of Data Mining Techniques for Heart Disease Prediction”, May 2015.</a:t>
            </a:r>
          </a:p>
          <a:p>
            <a:r>
              <a:rPr lang="en-IN" dirty="0"/>
              <a:t> </a:t>
            </a:r>
            <a:r>
              <a:rPr lang="en-IN" dirty="0" err="1"/>
              <a:t>Soodeh</a:t>
            </a:r>
            <a:r>
              <a:rPr lang="en-IN" dirty="0"/>
              <a:t> </a:t>
            </a:r>
            <a:r>
              <a:rPr lang="en-IN" dirty="0" err="1"/>
              <a:t>Nikan</a:t>
            </a:r>
            <a:r>
              <a:rPr lang="en-IN" dirty="0"/>
              <a:t>, </a:t>
            </a:r>
            <a:r>
              <a:rPr lang="en-IN" dirty="0" err="1"/>
              <a:t>Femida</a:t>
            </a:r>
            <a:r>
              <a:rPr lang="en-IN" dirty="0"/>
              <a:t> </a:t>
            </a:r>
            <a:r>
              <a:rPr lang="en-IN" dirty="0" err="1"/>
              <a:t>Gwadry</a:t>
            </a:r>
            <a:r>
              <a:rPr lang="en-IN" dirty="0"/>
              <a:t>-Sridhar, and Michael Bauer “Machine Learning Application to Predict the Risk of Coronary Artery Atherosclerosis”, IEEE, August 2016</a:t>
            </a:r>
          </a:p>
          <a:p>
            <a:r>
              <a:rPr lang="en-IN" dirty="0"/>
              <a:t> Sanjay Kumar Sen Asst. Professor, Computer Science &amp; </a:t>
            </a:r>
            <a:r>
              <a:rPr lang="en-IN" dirty="0" err="1"/>
              <a:t>Engg</a:t>
            </a:r>
            <a:r>
              <a:rPr lang="en-IN" dirty="0"/>
              <a:t>. Orissa Engineering College, Bhubaneswar, Odisha – India.” Predicting and Diagnosing of Heart Disease Using Machine Learning Algorithms” International Journal of Engineering and Computer Science. Volume 6 Issue 6, June 2017 </a:t>
            </a:r>
          </a:p>
          <a:p>
            <a:r>
              <a:rPr lang="en-IN" dirty="0"/>
              <a:t>V.V. Ramalingam, </a:t>
            </a:r>
            <a:r>
              <a:rPr lang="en-IN" dirty="0" err="1"/>
              <a:t>Ayantan</a:t>
            </a:r>
            <a:r>
              <a:rPr lang="en-IN" dirty="0"/>
              <a:t> </a:t>
            </a:r>
            <a:r>
              <a:rPr lang="en-IN" dirty="0" err="1"/>
              <a:t>Dandapath</a:t>
            </a:r>
            <a:r>
              <a:rPr lang="en-IN" dirty="0"/>
              <a:t>, M Karthik Raja “Heart disease prediction using machine learning tech : A survey” International Journal of Engineering &amp; Technology, 7 (2.8), April 2018. </a:t>
            </a:r>
          </a:p>
          <a:p>
            <a:r>
              <a:rPr lang="en-IN" dirty="0"/>
              <a:t>Heart Disease Dataset - https://www.kaggle.com/c/heart-disease dated: Sept 2018 </a:t>
            </a:r>
          </a:p>
          <a:p>
            <a:r>
              <a:rPr lang="en-IN" dirty="0"/>
              <a:t>K. Srinivas, B. </a:t>
            </a:r>
            <a:r>
              <a:rPr lang="en-IN" dirty="0" err="1"/>
              <a:t>Kavihta</a:t>
            </a:r>
            <a:r>
              <a:rPr lang="en-IN" dirty="0"/>
              <a:t> Rani, A. </a:t>
            </a:r>
            <a:r>
              <a:rPr lang="en-IN" dirty="0" err="1"/>
              <a:t>Govrdhan</a:t>
            </a:r>
            <a:r>
              <a:rPr lang="en-IN" dirty="0"/>
              <a:t> “Applications of Data Mining Techniques in Healthcare and Prediction of Heart Attack” IJCSE) International Journal on Computer Science and Engineering Vol. 02, No. 02, 2010.</a:t>
            </a:r>
          </a:p>
          <a:p>
            <a:r>
              <a:rPr lang="en-IN" dirty="0"/>
              <a:t>Heart Disease Data Set https://archive.ics.uci.edu/ml/datasets/heart+Disea</a:t>
            </a:r>
          </a:p>
        </p:txBody>
      </p:sp>
      <p:sp>
        <p:nvSpPr>
          <p:cNvPr id="3" name="Title 2">
            <a:extLst>
              <a:ext uri="{FF2B5EF4-FFF2-40B4-BE49-F238E27FC236}">
                <a16:creationId xmlns:a16="http://schemas.microsoft.com/office/drawing/2014/main" id="{C9B8B4F9-E1D5-2EB7-02E4-76AA2D35B1FE}"/>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2999304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322E3-2083-AA9A-4D6E-D2D48C561139}"/>
              </a:ext>
            </a:extLst>
          </p:cNvPr>
          <p:cNvSpPr>
            <a:spLocks noGrp="1"/>
          </p:cNvSpPr>
          <p:nvPr>
            <p:ph type="body" idx="1"/>
          </p:nvPr>
        </p:nvSpPr>
        <p:spPr/>
        <p:txBody>
          <a:bodyPr/>
          <a:lstStyle/>
          <a:p>
            <a:r>
              <a:rPr lang="en-IN" dirty="0" err="1"/>
              <a:t>S.Bhagavathy</a:t>
            </a:r>
            <a:r>
              <a:rPr lang="en-IN" dirty="0"/>
              <a:t>, </a:t>
            </a:r>
            <a:r>
              <a:rPr lang="en-IN" dirty="0" err="1"/>
              <a:t>V.Gomathy</a:t>
            </a:r>
            <a:r>
              <a:rPr lang="en-IN" dirty="0"/>
              <a:t> ,</a:t>
            </a:r>
            <a:r>
              <a:rPr lang="en-IN" dirty="0" err="1"/>
              <a:t>S.Sheeba</a:t>
            </a:r>
            <a:r>
              <a:rPr lang="en-IN" dirty="0"/>
              <a:t> Rani, </a:t>
            </a:r>
            <a:r>
              <a:rPr lang="en-IN" dirty="0" err="1"/>
              <a:t>Sujatha.K</a:t>
            </a:r>
            <a:r>
              <a:rPr lang="en-IN" dirty="0"/>
              <a:t>, “Early Heart Disease Detection Using Data Mining Techniques with </a:t>
            </a:r>
            <a:r>
              <a:rPr lang="en-IN" dirty="0" err="1"/>
              <a:t>HadoopMapreduce</a:t>
            </a:r>
            <a:r>
              <a:rPr lang="en-IN" dirty="0"/>
              <a:t>”, International Journal of Pure and Applied Mathematics, 119(12), 1915-1920, 2018. </a:t>
            </a:r>
          </a:p>
          <a:p>
            <a:endParaRPr lang="en-IN" dirty="0"/>
          </a:p>
          <a:p>
            <a:r>
              <a:rPr lang="en-IN" dirty="0"/>
              <a:t> Syed Umar Amin, Agarwal, K., &amp; Beg, R., “Genetic neural network based data mining in prediction of heart disease using risk factors”, IEEE Conference in Information &amp; Communication Technologies (ICT), 1227-1231, 2013. 6. S. </a:t>
            </a:r>
            <a:r>
              <a:rPr lang="en-IN" dirty="0" err="1"/>
              <a:t>Shilaskar</a:t>
            </a:r>
            <a:r>
              <a:rPr lang="en-IN" dirty="0"/>
              <a:t> and A. </a:t>
            </a:r>
            <a:r>
              <a:rPr lang="en-IN" dirty="0" err="1"/>
              <a:t>Ghatol</a:t>
            </a:r>
            <a:r>
              <a:rPr lang="en-IN" dirty="0"/>
              <a:t>, “Feature selection for medical diagnosis : Evaluation for cardiovascular diseases,” Expert Syst. Appl., vol. 40, no. 10, pp. 4146–4153, Aug. 2013. </a:t>
            </a:r>
          </a:p>
          <a:p>
            <a:endParaRPr lang="en-IN" dirty="0"/>
          </a:p>
          <a:p>
            <a:r>
              <a:rPr lang="en-IN" dirty="0"/>
              <a:t> </a:t>
            </a:r>
            <a:r>
              <a:rPr lang="en-IN" dirty="0" err="1"/>
              <a:t>Purusothaman</a:t>
            </a:r>
            <a:r>
              <a:rPr lang="en-IN" dirty="0"/>
              <a:t>, G., &amp;</a:t>
            </a:r>
            <a:r>
              <a:rPr lang="en-IN" dirty="0" err="1"/>
              <a:t>Krishnakumari</a:t>
            </a:r>
            <a:r>
              <a:rPr lang="en-IN" dirty="0"/>
              <a:t>, P. “A survey of data mining techniques on risk prediction: Heart disease”, Indian Journal of Science and Technology, 8(12), 1, 2015. 8. Miao, K. H., Miao, J. H., &amp; Miao, G. J. (2016), “Diagnosing Coronary Heart Disease Using Ensemble Machine Learning”, International Journal of Advanced Computer Science and Applications, 7(10), 30-39, 2016. 9. </a:t>
            </a:r>
            <a:r>
              <a:rPr lang="en-IN" dirty="0" err="1"/>
              <a:t>Dbritto</a:t>
            </a:r>
            <a:r>
              <a:rPr lang="en-IN" dirty="0"/>
              <a:t>, R., </a:t>
            </a:r>
            <a:r>
              <a:rPr lang="en-IN" dirty="0" err="1"/>
              <a:t>Srinivasaraghavan</a:t>
            </a:r>
            <a:r>
              <a:rPr lang="en-IN" dirty="0"/>
              <a:t>, A., &amp; Joseph, V., ”Comparative Analysis of Accuracy on Heart Disease Prediction using Classification Methods”, International Journal of Applied Information Systems (IJAIS)–ISSN, 2249-0868, 11(2), 2016</a:t>
            </a:r>
          </a:p>
        </p:txBody>
      </p:sp>
      <p:sp>
        <p:nvSpPr>
          <p:cNvPr id="3" name="Title 2">
            <a:extLst>
              <a:ext uri="{FF2B5EF4-FFF2-40B4-BE49-F238E27FC236}">
                <a16:creationId xmlns:a16="http://schemas.microsoft.com/office/drawing/2014/main" id="{E5535C68-079F-E7E4-01C2-55252578A9EE}"/>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40114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FE9F04-0641-FCAD-75C6-00EC3FFF7ADC}"/>
              </a:ext>
            </a:extLst>
          </p:cNvPr>
          <p:cNvSpPr>
            <a:spLocks noGrp="1"/>
          </p:cNvSpPr>
          <p:nvPr>
            <p:ph type="subTitle" idx="1"/>
          </p:nvPr>
        </p:nvSpPr>
        <p:spPr>
          <a:xfrm flipH="1">
            <a:off x="2042028" y="2679816"/>
            <a:ext cx="6180076" cy="441789"/>
          </a:xfrm>
        </p:spPr>
        <p:txBody>
          <a:bodyPr/>
          <a:lstStyle/>
          <a:p>
            <a:pPr marR="0" algn="l" rtl="0" fontAlgn="ctr">
              <a:spcBef>
                <a:spcPts val="0"/>
              </a:spcBef>
              <a:spcAft>
                <a:spcPts val="0"/>
              </a:spcAft>
            </a:pPr>
            <a:r>
              <a:rPr lang="en-IN" sz="4400" b="1" i="0" u="none" strike="noStrike" dirty="0">
                <a:solidFill>
                  <a:srgbClr val="F3F3F3"/>
                </a:solidFill>
                <a:effectLst/>
                <a:latin typeface="Verdana" panose="020B0604030504040204" pitchFamily="34" charset="0"/>
                <a:ea typeface="Times New Roman" panose="02020603050405020304" pitchFamily="18" charset="0"/>
                <a:cs typeface="Times New Roman" panose="02020603050405020304" pitchFamily="18" charset="0"/>
              </a:rPr>
              <a:t>Prof. Mitesh Patel</a:t>
            </a:r>
            <a:endParaRPr lang="en-IN" sz="4400" b="0" i="0" u="none" strike="noStrike" dirty="0">
              <a:effectLst/>
              <a:latin typeface="Arial" panose="020B0604020202020204" pitchFamily="34" charset="0"/>
            </a:endParaRPr>
          </a:p>
        </p:txBody>
      </p:sp>
      <p:sp>
        <p:nvSpPr>
          <p:cNvPr id="3" name="Subtitle 2">
            <a:extLst>
              <a:ext uri="{FF2B5EF4-FFF2-40B4-BE49-F238E27FC236}">
                <a16:creationId xmlns:a16="http://schemas.microsoft.com/office/drawing/2014/main" id="{6F98AAE3-7A91-7B55-F2E2-DFB6983E4662}"/>
              </a:ext>
            </a:extLst>
          </p:cNvPr>
          <p:cNvSpPr>
            <a:spLocks noGrp="1"/>
          </p:cNvSpPr>
          <p:nvPr>
            <p:ph type="subTitle" idx="2"/>
          </p:nvPr>
        </p:nvSpPr>
        <p:spPr>
          <a:xfrm flipH="1">
            <a:off x="4722304" y="3181147"/>
            <a:ext cx="3557016" cy="739200"/>
          </a:xfrm>
        </p:spPr>
        <p:txBody>
          <a:bodyPr/>
          <a:lstStyle/>
          <a:p>
            <a:pPr algn="l"/>
            <a:r>
              <a:rPr lang="en-IN" dirty="0">
                <a:solidFill>
                  <a:schemeClr val="tx2"/>
                </a:solidFill>
                <a:effectLst/>
                <a:latin typeface="Verdana" panose="020B0604030504040204" pitchFamily="34" charset="0"/>
                <a:ea typeface="Times New Roman" panose="02020603050405020304" pitchFamily="18" charset="0"/>
                <a:cs typeface="Times New Roman" panose="02020603050405020304" pitchFamily="18" charset="0"/>
              </a:rPr>
              <a:t>Assistant Professor</a:t>
            </a:r>
          </a:p>
          <a:p>
            <a:pPr algn="l"/>
            <a:r>
              <a:rPr lang="en-IN" dirty="0">
                <a:solidFill>
                  <a:schemeClr val="tx2"/>
                </a:solidFill>
                <a:effectLst/>
                <a:latin typeface="Verdana" panose="020B0604030504040204" pitchFamily="34" charset="0"/>
                <a:ea typeface="Times New Roman" panose="02020603050405020304" pitchFamily="18" charset="0"/>
                <a:cs typeface="Times New Roman" panose="02020603050405020304" pitchFamily="18" charset="0"/>
              </a:rPr>
              <a:t>Information Technology</a:t>
            </a:r>
            <a:r>
              <a:rPr lang="en-IN" sz="2000" dirty="0">
                <a:solidFill>
                  <a:schemeClr val="tx2"/>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p>
        </p:txBody>
      </p:sp>
      <p:sp>
        <p:nvSpPr>
          <p:cNvPr id="6" name="Title 5">
            <a:extLst>
              <a:ext uri="{FF2B5EF4-FFF2-40B4-BE49-F238E27FC236}">
                <a16:creationId xmlns:a16="http://schemas.microsoft.com/office/drawing/2014/main" id="{29FBC286-336C-5C92-7912-2E626A1C3A8F}"/>
              </a:ext>
            </a:extLst>
          </p:cNvPr>
          <p:cNvSpPr>
            <a:spLocks noGrp="1"/>
          </p:cNvSpPr>
          <p:nvPr>
            <p:ph type="title"/>
          </p:nvPr>
        </p:nvSpPr>
        <p:spPr/>
        <p:txBody>
          <a:bodyPr/>
          <a:lstStyle/>
          <a:p>
            <a:r>
              <a:rPr lang="en-IN" dirty="0"/>
              <a:t>Guidance By </a:t>
            </a:r>
          </a:p>
        </p:txBody>
      </p:sp>
      <p:pic>
        <p:nvPicPr>
          <p:cNvPr id="1025" name="Picture 1">
            <a:extLst>
              <a:ext uri="{FF2B5EF4-FFF2-40B4-BE49-F238E27FC236}">
                <a16:creationId xmlns:a16="http://schemas.microsoft.com/office/drawing/2014/main" id="{48F10F82-DCA4-6AD7-84B8-870E98F549FD}"/>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6699655" y="163933"/>
            <a:ext cx="2354429" cy="5726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478B1D-A063-D733-3FCE-52637C2AD7BA}"/>
              </a:ext>
            </a:extLst>
          </p:cNvPr>
          <p:cNvSpPr txBox="1"/>
          <p:nvPr/>
        </p:nvSpPr>
        <p:spPr>
          <a:xfrm>
            <a:off x="502171" y="3979889"/>
            <a:ext cx="5194091" cy="1015663"/>
          </a:xfrm>
          <a:prstGeom prst="rect">
            <a:avLst/>
          </a:prstGeom>
          <a:noFill/>
        </p:spPr>
        <p:txBody>
          <a:bodyPr wrap="square" rtlCol="0">
            <a:spAutoFit/>
          </a:bodyPr>
          <a:lstStyle/>
          <a:p>
            <a:r>
              <a:rPr lang="en-IN" sz="1800" b="1" dirty="0">
                <a:solidFill>
                  <a:srgbClr val="FFC000"/>
                </a:solidFill>
                <a:latin typeface="Fira Sans Condensed" panose="020B0503050000020004" pitchFamily="34" charset="0"/>
              </a:rPr>
              <a:t>Team Members :</a:t>
            </a:r>
          </a:p>
          <a:p>
            <a:endParaRPr lang="en-IN" dirty="0">
              <a:solidFill>
                <a:srgbClr val="FFC000"/>
              </a:solidFill>
              <a:latin typeface="Fira Sans Condensed" panose="020B0503050000020004" pitchFamily="34" charset="0"/>
            </a:endParaRPr>
          </a:p>
          <a:p>
            <a:r>
              <a:rPr lang="en-IN" dirty="0">
                <a:solidFill>
                  <a:srgbClr val="FFC000"/>
                </a:solidFill>
                <a:latin typeface="Fira Sans Condensed" panose="020B0503050000020004" pitchFamily="34" charset="0"/>
              </a:rPr>
              <a:t>	1.  Utsav Gohel – 91900104011</a:t>
            </a:r>
          </a:p>
          <a:p>
            <a:r>
              <a:rPr lang="en-IN" dirty="0">
                <a:solidFill>
                  <a:srgbClr val="FFC000"/>
                </a:solidFill>
                <a:latin typeface="Fira Sans Condensed" panose="020B0503050000020004" pitchFamily="34" charset="0"/>
              </a:rPr>
              <a:t>	2.  Jeet Jethwa  -- 91900104013</a:t>
            </a:r>
          </a:p>
        </p:txBody>
      </p:sp>
    </p:spTree>
    <p:extLst>
      <p:ext uri="{BB962C8B-B14F-4D97-AF65-F5344CB8AC3E}">
        <p14:creationId xmlns:p14="http://schemas.microsoft.com/office/powerpoint/2010/main" val="122827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1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Abstract</a:t>
            </a:r>
            <a:endParaRPr sz="3000" dirty="0"/>
          </a:p>
        </p:txBody>
      </p:sp>
      <p:sp>
        <p:nvSpPr>
          <p:cNvPr id="110" name="Google Shape;110;p25"/>
          <p:cNvSpPr txBox="1">
            <a:spLocks noGrp="1"/>
          </p:cNvSpPr>
          <p:nvPr>
            <p:ph type="body" idx="1"/>
          </p:nvPr>
        </p:nvSpPr>
        <p:spPr>
          <a:xfrm>
            <a:off x="256032" y="1164666"/>
            <a:ext cx="8424000" cy="3736517"/>
          </a:xfrm>
          <a:prstGeom prst="rect">
            <a:avLst/>
          </a:prstGeom>
          <a:solidFill>
            <a:schemeClr val="dk1">
              <a:alpha val="56699"/>
            </a:schemeClr>
          </a:solidFill>
        </p:spPr>
        <p:txBody>
          <a:bodyPr spcFirstLastPara="1" wrap="square" lIns="234000" tIns="234000" rIns="234000" bIns="91425" anchor="t" anchorCtr="0">
            <a:noAutofit/>
          </a:bodyPr>
          <a:lstStyle/>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As per the estimates of the World Health Organisation Heart Diseases claim nearly 17.9 million lives each year. Heart Diseases maybe of various types and typically tend to worsen as the age of an individual advances. </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Irrespective of the type of heart disease afflicting an individual, the benefit of early detection is undeniable. Like most diseases, detecting heart diseases at an earlier stage makes treatment easier and dramatically improves the chance of survival for an individual</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This Heart Disease Prediction Web App has been designed to help users with assessing their cardiovascular health.</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Based on a number of factors such as the user’s age, gender, </a:t>
            </a:r>
            <a:r>
              <a:rPr lang="en-IN" dirty="0">
                <a:solidFill>
                  <a:schemeClr val="tx2"/>
                </a:solidFill>
                <a:effectLst/>
                <a:latin typeface="Fira Sans Condensed" panose="020B0503050000020004" pitchFamily="34" charset="0"/>
                <a:ea typeface="Calibri" panose="020F0502020204030204" pitchFamily="34" charset="0"/>
                <a:cs typeface="Calibri" panose="020F0502020204030204" pitchFamily="34" charset="0"/>
              </a:rPr>
              <a:t>blood sugar, cholesterol levels, blood pressure, etc. this system generates a prediction about the disease that the user might be suffering from.</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Calibri" panose="020F0502020204030204" pitchFamily="34" charset="0"/>
                <a:cs typeface="Calibri" panose="020F0502020204030204" pitchFamily="34" charset="0"/>
              </a:rPr>
              <a:t>Moreover, apart from assessing their cardiovascular health, users can also find contact details of various doctors on this application. The user can search for doctors by filtering them based on their speciality.</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1787267-289B-C0C8-ED16-50CE051C539B}"/>
              </a:ext>
            </a:extLst>
          </p:cNvPr>
          <p:cNvPicPr>
            <a:picLocks noChangeAspect="1"/>
          </p:cNvPicPr>
          <p:nvPr/>
        </p:nvPicPr>
        <p:blipFill>
          <a:blip r:embed="rId2"/>
          <a:stretch>
            <a:fillRect/>
          </a:stretch>
        </p:blipFill>
        <p:spPr>
          <a:xfrm>
            <a:off x="1935004" y="749680"/>
            <a:ext cx="5273992" cy="4157600"/>
          </a:xfrm>
          <a:prstGeom prst="rect">
            <a:avLst/>
          </a:prstGeom>
        </p:spPr>
      </p:pic>
      <p:sp>
        <p:nvSpPr>
          <p:cNvPr id="4" name="TextBox 3">
            <a:extLst>
              <a:ext uri="{FF2B5EF4-FFF2-40B4-BE49-F238E27FC236}">
                <a16:creationId xmlns:a16="http://schemas.microsoft.com/office/drawing/2014/main" id="{70234691-8732-C2A7-B974-1D8F54AA33C3}"/>
              </a:ext>
            </a:extLst>
          </p:cNvPr>
          <p:cNvSpPr txBox="1"/>
          <p:nvPr/>
        </p:nvSpPr>
        <p:spPr>
          <a:xfrm>
            <a:off x="2392680" y="121920"/>
            <a:ext cx="435864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Activity Diagram</a:t>
            </a:r>
            <a:endParaRPr lang="en-IN" sz="28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89380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7140C6DA-39A2-63D5-300F-3F6B7781C42C}"/>
              </a:ext>
            </a:extLst>
          </p:cNvPr>
          <p:cNvPicPr>
            <a:picLocks noChangeAspect="1"/>
          </p:cNvPicPr>
          <p:nvPr/>
        </p:nvPicPr>
        <p:blipFill rotWithShape="1">
          <a:blip r:embed="rId2"/>
          <a:srcRect t="1939" r="15109" b="5207"/>
          <a:stretch/>
        </p:blipFill>
        <p:spPr>
          <a:xfrm>
            <a:off x="712470" y="815340"/>
            <a:ext cx="7719060" cy="4053840"/>
          </a:xfrm>
          <a:prstGeom prst="rect">
            <a:avLst/>
          </a:prstGeom>
        </p:spPr>
      </p:pic>
      <p:sp>
        <p:nvSpPr>
          <p:cNvPr id="6" name="TextBox 5">
            <a:extLst>
              <a:ext uri="{FF2B5EF4-FFF2-40B4-BE49-F238E27FC236}">
                <a16:creationId xmlns:a16="http://schemas.microsoft.com/office/drawing/2014/main" id="{100300C0-E29A-C9C4-F875-A9E09CB3E1DC}"/>
              </a:ext>
            </a:extLst>
          </p:cNvPr>
          <p:cNvSpPr txBox="1"/>
          <p:nvPr/>
        </p:nvSpPr>
        <p:spPr>
          <a:xfrm>
            <a:off x="1097280" y="121920"/>
            <a:ext cx="694944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Project Functionality Diagram</a:t>
            </a:r>
            <a:endParaRPr lang="en-IN" sz="28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57141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9DEF3C-6E59-2042-9D30-019D34A742F7}"/>
              </a:ext>
            </a:extLst>
          </p:cNvPr>
          <p:cNvSpPr txBox="1"/>
          <p:nvPr/>
        </p:nvSpPr>
        <p:spPr>
          <a:xfrm>
            <a:off x="2926080" y="126791"/>
            <a:ext cx="308610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Use Case Diagram</a:t>
            </a:r>
            <a:endParaRPr lang="en-IN" sz="2800" b="1" dirty="0">
              <a:solidFill>
                <a:schemeClr val="tx2"/>
              </a:solidFill>
              <a:latin typeface="Rajdhani" panose="020B0604020202020204" charset="0"/>
              <a:cs typeface="Rajdhani" panose="020B0604020202020204" charset="0"/>
            </a:endParaRPr>
          </a:p>
        </p:txBody>
      </p:sp>
      <p:pic>
        <p:nvPicPr>
          <p:cNvPr id="6" name="Picture 5" descr="Diagram&#10;&#10;Description automatically generated">
            <a:extLst>
              <a:ext uri="{FF2B5EF4-FFF2-40B4-BE49-F238E27FC236}">
                <a16:creationId xmlns:a16="http://schemas.microsoft.com/office/drawing/2014/main" id="{2C189D6C-FAA7-F598-5605-0060211B8766}"/>
              </a:ext>
            </a:extLst>
          </p:cNvPr>
          <p:cNvPicPr>
            <a:picLocks noChangeAspect="1"/>
          </p:cNvPicPr>
          <p:nvPr/>
        </p:nvPicPr>
        <p:blipFill rotWithShape="1">
          <a:blip r:embed="rId2"/>
          <a:srcRect l="4155" t="12815" r="15022"/>
          <a:stretch/>
        </p:blipFill>
        <p:spPr>
          <a:xfrm>
            <a:off x="1455420" y="838200"/>
            <a:ext cx="6233160" cy="3993078"/>
          </a:xfrm>
          <a:prstGeom prst="rect">
            <a:avLst/>
          </a:prstGeom>
        </p:spPr>
      </p:pic>
    </p:spTree>
    <p:extLst>
      <p:ext uri="{BB962C8B-B14F-4D97-AF65-F5344CB8AC3E}">
        <p14:creationId xmlns:p14="http://schemas.microsoft.com/office/powerpoint/2010/main" val="226190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787EA7F-D96A-38D2-9AB7-C2F9A634209A}"/>
              </a:ext>
            </a:extLst>
          </p:cNvPr>
          <p:cNvPicPr>
            <a:picLocks noChangeAspect="1"/>
          </p:cNvPicPr>
          <p:nvPr/>
        </p:nvPicPr>
        <p:blipFill rotWithShape="1">
          <a:blip r:embed="rId2"/>
          <a:srcRect l="1" r="31769"/>
          <a:stretch/>
        </p:blipFill>
        <p:spPr>
          <a:xfrm>
            <a:off x="2272581" y="674162"/>
            <a:ext cx="4598837" cy="4063591"/>
          </a:xfrm>
          <a:prstGeom prst="rect">
            <a:avLst/>
          </a:prstGeom>
        </p:spPr>
      </p:pic>
      <p:sp>
        <p:nvSpPr>
          <p:cNvPr id="4" name="TextBox 3">
            <a:extLst>
              <a:ext uri="{FF2B5EF4-FFF2-40B4-BE49-F238E27FC236}">
                <a16:creationId xmlns:a16="http://schemas.microsoft.com/office/drawing/2014/main" id="{7F022778-6B82-4A33-ED5B-0AA6F67079A4}"/>
              </a:ext>
            </a:extLst>
          </p:cNvPr>
          <p:cNvSpPr txBox="1"/>
          <p:nvPr/>
        </p:nvSpPr>
        <p:spPr>
          <a:xfrm>
            <a:off x="2686049" y="76200"/>
            <a:ext cx="3771900" cy="523220"/>
          </a:xfrm>
          <a:prstGeom prst="rect">
            <a:avLst/>
          </a:prstGeom>
          <a:noFill/>
        </p:spPr>
        <p:txBody>
          <a:bodyPr wrap="square" rtlCol="0">
            <a:spAutoFit/>
          </a:bodyPr>
          <a:lstStyle/>
          <a:p>
            <a:pPr algn="ctr"/>
            <a:r>
              <a:rPr lang="en-US" sz="2800" b="1" kern="0" dirty="0">
                <a:solidFill>
                  <a:schemeClr val="tx2"/>
                </a:solidFill>
                <a:latin typeface="Rajdhani" panose="020B0604020202020204" charset="0"/>
                <a:cs typeface="Rajdhani" panose="020B0604020202020204" charset="0"/>
              </a:rPr>
              <a:t>Sequence Diagram</a:t>
            </a:r>
            <a:endParaRPr lang="en-US" b="1" kern="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82360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9BF15D-D2CF-47A2-40D4-2E6E3AECF0FF}"/>
              </a:ext>
            </a:extLst>
          </p:cNvPr>
          <p:cNvSpPr txBox="1"/>
          <p:nvPr/>
        </p:nvSpPr>
        <p:spPr>
          <a:xfrm>
            <a:off x="2285999" y="194136"/>
            <a:ext cx="4572000" cy="523220"/>
          </a:xfrm>
          <a:prstGeom prst="rect">
            <a:avLst/>
          </a:prstGeom>
          <a:noFill/>
        </p:spPr>
        <p:txBody>
          <a:bodyPr wrap="square">
            <a:spAutoFit/>
          </a:bodyPr>
          <a:lstStyle/>
          <a:p>
            <a:pPr algn="ctr"/>
            <a:r>
              <a:rPr lang="en-US" sz="2800" b="1" dirty="0">
                <a:solidFill>
                  <a:schemeClr val="tx2"/>
                </a:solidFill>
                <a:latin typeface="Rajdhani" panose="020B0604020202020204" charset="0"/>
                <a:cs typeface="Rajdhani" panose="020B0604020202020204" charset="0"/>
              </a:rPr>
              <a:t>ER</a:t>
            </a:r>
            <a:r>
              <a:rPr lang="en-US" sz="2800" b="1" kern="0" dirty="0">
                <a:solidFill>
                  <a:schemeClr val="tx2"/>
                </a:solidFill>
                <a:latin typeface="Rajdhani" panose="020B0604020202020204" charset="0"/>
                <a:cs typeface="Rajdhani" panose="020B0604020202020204" charset="0"/>
              </a:rPr>
              <a:t> Diagram</a:t>
            </a:r>
          </a:p>
        </p:txBody>
      </p:sp>
    </p:spTree>
    <p:extLst>
      <p:ext uri="{BB962C8B-B14F-4D97-AF65-F5344CB8AC3E}">
        <p14:creationId xmlns:p14="http://schemas.microsoft.com/office/powerpoint/2010/main" val="324537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B23A-31FA-7D18-713E-794D9558149F}"/>
              </a:ext>
            </a:extLst>
          </p:cNvPr>
          <p:cNvSpPr>
            <a:spLocks noGrp="1"/>
          </p:cNvSpPr>
          <p:nvPr>
            <p:ph type="title"/>
          </p:nvPr>
        </p:nvSpPr>
        <p:spPr/>
        <p:txBody>
          <a:bodyPr/>
          <a:lstStyle/>
          <a:p>
            <a:r>
              <a:rPr lang="en-US" sz="3200" dirty="0">
                <a:latin typeface="Rajdhani" panose="020B0604020202020204" charset="0"/>
                <a:cs typeface="Rajdhani" panose="020B0604020202020204" charset="0"/>
              </a:rPr>
              <a:t>Advantages of Application</a:t>
            </a:r>
            <a:endParaRPr lang="en-IN" dirty="0">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39C9EA4B-16A2-A0AD-8D47-0DB099EB4D37}"/>
              </a:ext>
            </a:extLst>
          </p:cNvPr>
          <p:cNvSpPr txBox="1"/>
          <p:nvPr/>
        </p:nvSpPr>
        <p:spPr>
          <a:xfrm>
            <a:off x="792480" y="1571413"/>
            <a:ext cx="7125548" cy="2677656"/>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Early prediction of heart diseases can be done</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The cost of medication will be minimised</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Accuracy rate will be high</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High Performance</a:t>
            </a:r>
          </a:p>
        </p:txBody>
      </p:sp>
    </p:spTree>
    <p:extLst>
      <p:ext uri="{BB962C8B-B14F-4D97-AF65-F5344CB8AC3E}">
        <p14:creationId xmlns:p14="http://schemas.microsoft.com/office/powerpoint/2010/main" val="2193561341"/>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816</Words>
  <Application>Microsoft Office PowerPoint</Application>
  <PresentationFormat>On-screen Show (16:9)</PresentationFormat>
  <Paragraphs>48</Paragraphs>
  <Slides>14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Anton</vt:lpstr>
      <vt:lpstr>Fira Sans Condensed Light</vt:lpstr>
      <vt:lpstr>Josefin Slab</vt:lpstr>
      <vt:lpstr>Arial</vt:lpstr>
      <vt:lpstr>Calibri</vt:lpstr>
      <vt:lpstr>Verdana</vt:lpstr>
      <vt:lpstr>Rajdhani</vt:lpstr>
      <vt:lpstr>Times New Roman</vt:lpstr>
      <vt:lpstr>Fira Sans Condensed</vt:lpstr>
      <vt:lpstr>Advent Pro Light</vt:lpstr>
      <vt:lpstr>Ai Tech Agency by Slidesgo</vt:lpstr>
      <vt:lpstr>HEALTH CARE   WEB App.</vt:lpstr>
      <vt:lpstr>Guidance By </vt:lpstr>
      <vt:lpstr>Abstract</vt:lpstr>
      <vt:lpstr>PowerPoint Presentation</vt:lpstr>
      <vt:lpstr>PowerPoint Presentation</vt:lpstr>
      <vt:lpstr>PowerPoint Presentation</vt:lpstr>
      <vt:lpstr>PowerPoint Presentation</vt:lpstr>
      <vt:lpstr>PowerPoint Presentation</vt:lpstr>
      <vt:lpstr>Advantages of Application</vt:lpstr>
      <vt:lpstr>SOFTWARE DESKTOP</vt:lpstr>
      <vt:lpstr>PowerPoint Presentation</vt:lpstr>
      <vt:lpstr>References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App.</dc:title>
  <dc:creator>Mama_web devlopers</dc:creator>
  <cp:lastModifiedBy>Mama_web devlopers</cp:lastModifiedBy>
  <cp:revision>14</cp:revision>
  <dcterms:modified xsi:type="dcterms:W3CDTF">2022-11-26T03:25:25Z</dcterms:modified>
</cp:coreProperties>
</file>